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377" r:id="rId4"/>
    <p:sldId id="258" r:id="rId5"/>
    <p:sldId id="259" r:id="rId6"/>
    <p:sldId id="260" r:id="rId7"/>
    <p:sldId id="37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78" r:id="rId24"/>
    <p:sldId id="375" r:id="rId25"/>
    <p:sldId id="276" r:id="rId26"/>
    <p:sldId id="277" r:id="rId27"/>
    <p:sldId id="278" r:id="rId28"/>
    <p:sldId id="379" r:id="rId29"/>
    <p:sldId id="380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376" r:id="rId38"/>
    <p:sldId id="286" r:id="rId39"/>
    <p:sldId id="287" r:id="rId40"/>
    <p:sldId id="368" r:id="rId41"/>
    <p:sldId id="369" r:id="rId42"/>
    <p:sldId id="370" r:id="rId43"/>
    <p:sldId id="288" r:id="rId44"/>
    <p:sldId id="289" r:id="rId45"/>
    <p:sldId id="290" r:id="rId46"/>
    <p:sldId id="291" r:id="rId47"/>
    <p:sldId id="292" r:id="rId48"/>
    <p:sldId id="293" r:id="rId49"/>
    <p:sldId id="381" r:id="rId50"/>
    <p:sldId id="294" r:id="rId51"/>
    <p:sldId id="295" r:id="rId52"/>
    <p:sldId id="296" r:id="rId53"/>
    <p:sldId id="297" r:id="rId54"/>
    <p:sldId id="382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83" r:id="rId79"/>
    <p:sldId id="371" r:id="rId80"/>
    <p:sldId id="322" r:id="rId81"/>
    <p:sldId id="323" r:id="rId82"/>
    <p:sldId id="324" r:id="rId83"/>
    <p:sldId id="325" r:id="rId84"/>
    <p:sldId id="372" r:id="rId85"/>
    <p:sldId id="373" r:id="rId86"/>
    <p:sldId id="326" r:id="rId87"/>
    <p:sldId id="328" r:id="rId88"/>
    <p:sldId id="329" r:id="rId89"/>
    <p:sldId id="330" r:id="rId90"/>
    <p:sldId id="331" r:id="rId91"/>
    <p:sldId id="384" r:id="rId92"/>
    <p:sldId id="332" r:id="rId93"/>
    <p:sldId id="333" r:id="rId94"/>
    <p:sldId id="385" r:id="rId95"/>
    <p:sldId id="334" r:id="rId96"/>
    <p:sldId id="335" r:id="rId97"/>
    <p:sldId id="336" r:id="rId98"/>
    <p:sldId id="337" r:id="rId99"/>
    <p:sldId id="338" r:id="rId100"/>
    <p:sldId id="339" r:id="rId101"/>
    <p:sldId id="340" r:id="rId102"/>
    <p:sldId id="341" r:id="rId103"/>
    <p:sldId id="342" r:id="rId104"/>
    <p:sldId id="343" r:id="rId105"/>
    <p:sldId id="344" r:id="rId106"/>
    <p:sldId id="345" r:id="rId107"/>
    <p:sldId id="346" r:id="rId108"/>
    <p:sldId id="347" r:id="rId109"/>
    <p:sldId id="348" r:id="rId110"/>
    <p:sldId id="349" r:id="rId111"/>
    <p:sldId id="350" r:id="rId112"/>
    <p:sldId id="351" r:id="rId113"/>
    <p:sldId id="352" r:id="rId114"/>
    <p:sldId id="353" r:id="rId115"/>
    <p:sldId id="354" r:id="rId116"/>
    <p:sldId id="355" r:id="rId117"/>
    <p:sldId id="356" r:id="rId118"/>
    <p:sldId id="357" r:id="rId119"/>
    <p:sldId id="358" r:id="rId120"/>
    <p:sldId id="362" r:id="rId121"/>
    <p:sldId id="359" r:id="rId122"/>
    <p:sldId id="363" r:id="rId123"/>
    <p:sldId id="364" r:id="rId124"/>
    <p:sldId id="365" r:id="rId125"/>
    <p:sldId id="360" r:id="rId126"/>
    <p:sldId id="366" r:id="rId127"/>
    <p:sldId id="361" r:id="rId128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6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420938"/>
            <a:ext cx="7772400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altLang="nb-NO" noProof="0" smtClean="0"/>
              <a:t>Klikk for å redigere tittelstil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solidFill>
                  <a:srgbClr val="CCCC00"/>
                </a:solidFill>
              </a:defRPr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</a:p>
        </p:txBody>
      </p:sp>
      <p:pic>
        <p:nvPicPr>
          <p:cNvPr id="5124" name="Picture 4" descr="grafikk-mak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37288"/>
            <a:ext cx="8567738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agbok HVIT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115888"/>
            <a:ext cx="12319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6773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14934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395288" y="5876925"/>
            <a:ext cx="8280400" cy="333375"/>
          </a:xfrm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1881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7121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6872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7902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0462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7773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1561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4356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0669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fikk-makr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42050"/>
            <a:ext cx="8280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CfagbokSORTsy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79057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5876925"/>
            <a:ext cx="82804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0066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 altLang="nb-NO"/>
              <a:t>Makroøkonomi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altLang="nb-NO"/>
              <a:t>Samfunnsøkonomi og økonomisk politikk</a:t>
            </a:r>
          </a:p>
          <a:p>
            <a:r>
              <a:rPr lang="nb-NO" altLang="nb-NO"/>
              <a:t>4. utgave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305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1.3</a:t>
            </a:r>
            <a:r>
              <a:rPr lang="nb-NO" altLang="nb-NO" sz="1200"/>
              <a:t> Skjematisk fremstilling av finanspolitiske virkemidler</a:t>
            </a:r>
          </a:p>
        </p:txBody>
      </p:sp>
      <p:pic>
        <p:nvPicPr>
          <p:cNvPr id="19459" name="Picture 3" descr="01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752600"/>
            <a:ext cx="6604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800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11.7</a:t>
            </a:r>
            <a:r>
              <a:rPr lang="nb-NO" altLang="nb-NO" sz="1200"/>
              <a:t> Skift i makroproduktfunksjonen på lang sikt</a:t>
            </a:r>
          </a:p>
        </p:txBody>
      </p:sp>
      <p:pic>
        <p:nvPicPr>
          <p:cNvPr id="120835" name="Picture 3" descr="110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187450"/>
            <a:ext cx="5397500" cy="402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37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11.8</a:t>
            </a:r>
            <a:r>
              <a:rPr lang="nb-NO" altLang="nb-NO" sz="1200"/>
              <a:t> Skift i aggregert tilbud i det lange løp</a:t>
            </a:r>
          </a:p>
        </p:txBody>
      </p:sp>
      <p:pic>
        <p:nvPicPr>
          <p:cNvPr id="121859" name="Picture 3" descr="110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977900"/>
            <a:ext cx="4965700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424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11.9</a:t>
            </a:r>
            <a:r>
              <a:rPr lang="nb-NO" altLang="nb-NO" sz="1200"/>
              <a:t> Aggregert etterspørsel</a:t>
            </a:r>
          </a:p>
        </p:txBody>
      </p:sp>
      <p:pic>
        <p:nvPicPr>
          <p:cNvPr id="122883" name="Picture 3" descr="110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238250"/>
            <a:ext cx="4991100" cy="3924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17049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11.10</a:t>
            </a:r>
            <a:r>
              <a:rPr lang="nb-NO" altLang="nb-NO" sz="1200"/>
              <a:t> AE-kurven</a:t>
            </a:r>
          </a:p>
        </p:txBody>
      </p:sp>
      <p:pic>
        <p:nvPicPr>
          <p:cNvPr id="123907" name="Picture 3" descr="111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212850"/>
            <a:ext cx="5016500" cy="3975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360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11.11</a:t>
            </a:r>
            <a:r>
              <a:rPr lang="nb-NO" altLang="nb-NO" sz="1200"/>
              <a:t> Virkning av sjokk på etterspørselen</a:t>
            </a:r>
          </a:p>
        </p:txBody>
      </p:sp>
      <p:pic>
        <p:nvPicPr>
          <p:cNvPr id="124931" name="Picture 3" descr="111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238250"/>
            <a:ext cx="4622800" cy="3924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500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11.12</a:t>
            </a:r>
            <a:r>
              <a:rPr lang="nb-NO" altLang="nb-NO" sz="1200"/>
              <a:t> Potensiell produksjon og faktisk kapasitetsutnyttelse</a:t>
            </a:r>
          </a:p>
        </p:txBody>
      </p:sp>
      <p:pic>
        <p:nvPicPr>
          <p:cNvPr id="125955" name="Picture 3" descr="111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63650"/>
            <a:ext cx="6667500" cy="3873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822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11.13</a:t>
            </a:r>
            <a:r>
              <a:rPr lang="nb-NO" altLang="nb-NO" sz="1200"/>
              <a:t> AE-AT-modellen. Likevekt i produktmarkedet på lang sikt</a:t>
            </a:r>
          </a:p>
        </p:txBody>
      </p:sp>
      <p:pic>
        <p:nvPicPr>
          <p:cNvPr id="126979" name="Picture 3" descr="111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377950"/>
            <a:ext cx="4965700" cy="3644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791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11.14</a:t>
            </a:r>
            <a:r>
              <a:rPr lang="nb-NO" altLang="nb-NO" sz="1200"/>
              <a:t> AE-AT-modellen. Likevekt i produktmarkedet på kort sikt</a:t>
            </a:r>
          </a:p>
        </p:txBody>
      </p:sp>
      <p:pic>
        <p:nvPicPr>
          <p:cNvPr id="128003" name="Picture 3" descr="111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49350"/>
            <a:ext cx="5473700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534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11.15</a:t>
            </a:r>
            <a:r>
              <a:rPr lang="nb-NO" altLang="nb-NO" sz="1200"/>
              <a:t> Virkningen av et etterspørselssjokk på kort sikt og i det lange løp</a:t>
            </a:r>
          </a:p>
        </p:txBody>
      </p:sp>
      <p:pic>
        <p:nvPicPr>
          <p:cNvPr id="129027" name="Picture 3" descr="111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44550"/>
            <a:ext cx="6400800" cy="471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899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11.16</a:t>
            </a:r>
            <a:r>
              <a:rPr lang="nb-NO" altLang="nb-NO" sz="1200"/>
              <a:t> Virkningen av et tilbudssjokk på kort sikt og i det lange løp</a:t>
            </a:r>
          </a:p>
        </p:txBody>
      </p:sp>
      <p:pic>
        <p:nvPicPr>
          <p:cNvPr id="130051" name="Picture 3" descr="111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800100"/>
            <a:ext cx="60833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30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1.4</a:t>
            </a:r>
            <a:r>
              <a:rPr lang="nb-NO" altLang="nb-NO" sz="1200"/>
              <a:t> Inndata og utdata i makroøkonomien</a:t>
            </a:r>
          </a:p>
        </p:txBody>
      </p:sp>
      <p:pic>
        <p:nvPicPr>
          <p:cNvPr id="20483" name="Picture 3" descr="01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274638"/>
            <a:ext cx="4354513" cy="5602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792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11.17</a:t>
            </a:r>
            <a:r>
              <a:rPr lang="nb-NO" altLang="nb-NO" sz="1200"/>
              <a:t> Virkningen av en stabiliseringspolitikk ved et tilbudssjokk</a:t>
            </a:r>
          </a:p>
        </p:txBody>
      </p:sp>
      <p:pic>
        <p:nvPicPr>
          <p:cNvPr id="131075" name="Picture 3" descr="111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825500"/>
            <a:ext cx="6070600" cy="474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951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11.18</a:t>
            </a:r>
            <a:r>
              <a:rPr lang="nb-NO" altLang="nb-NO" sz="1200"/>
              <a:t> AE-AT-modellen i en overopphetet økonomi</a:t>
            </a:r>
          </a:p>
        </p:txBody>
      </p:sp>
      <p:pic>
        <p:nvPicPr>
          <p:cNvPr id="132099" name="Picture 3" descr="111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14450"/>
            <a:ext cx="5080000" cy="377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051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11.19</a:t>
            </a:r>
            <a:r>
              <a:rPr lang="nb-NO" altLang="nb-NO" sz="1200"/>
              <a:t> AE-AT-modellen. Fra KS til LS</a:t>
            </a:r>
          </a:p>
        </p:txBody>
      </p:sp>
      <p:pic>
        <p:nvPicPr>
          <p:cNvPr id="133123" name="Picture 3" descr="111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346200"/>
            <a:ext cx="4991100" cy="370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695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11.20</a:t>
            </a:r>
            <a:r>
              <a:rPr lang="nb-NO" altLang="nb-NO" sz="1200"/>
              <a:t> Virkning av prisstigning i ISLM-modellen</a:t>
            </a:r>
          </a:p>
        </p:txBody>
      </p:sp>
      <p:pic>
        <p:nvPicPr>
          <p:cNvPr id="134147" name="Picture 3" descr="112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838200"/>
            <a:ext cx="46863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738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11.21</a:t>
            </a:r>
            <a:r>
              <a:rPr lang="nb-NO" altLang="nb-NO" sz="1200"/>
              <a:t> Konstruksjon av AE-kurven ved hjelp av ISLM-skjemaet</a:t>
            </a:r>
          </a:p>
        </p:txBody>
      </p:sp>
      <p:pic>
        <p:nvPicPr>
          <p:cNvPr id="135171" name="Picture 3" descr="112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20713"/>
            <a:ext cx="3433763" cy="5040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067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11.22</a:t>
            </a:r>
            <a:r>
              <a:rPr lang="nb-NO" altLang="nb-NO" sz="1200"/>
              <a:t> Ekspansiv finanspolitikk ved variabelt prisnivå</a:t>
            </a:r>
          </a:p>
        </p:txBody>
      </p:sp>
      <p:pic>
        <p:nvPicPr>
          <p:cNvPr id="136195" name="Picture 3" descr="112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838200"/>
            <a:ext cx="45212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062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11.23</a:t>
            </a:r>
            <a:r>
              <a:rPr lang="nb-NO" altLang="nb-NO" sz="1200"/>
              <a:t> Pengepolitikken i det lange løp</a:t>
            </a:r>
          </a:p>
        </p:txBody>
      </p:sp>
      <p:pic>
        <p:nvPicPr>
          <p:cNvPr id="137219" name="Picture 3" descr="112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620713"/>
            <a:ext cx="3790950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19827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12.1</a:t>
            </a:r>
            <a:r>
              <a:rPr lang="nb-NO" altLang="nb-NO" sz="1200"/>
              <a:t> Aggregert tilbud</a:t>
            </a:r>
          </a:p>
        </p:txBody>
      </p:sp>
      <p:pic>
        <p:nvPicPr>
          <p:cNvPr id="138243" name="Picture 3" descr="12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863600"/>
            <a:ext cx="5054600" cy="467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149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12.2</a:t>
            </a:r>
            <a:r>
              <a:rPr lang="nb-NO" altLang="nb-NO" sz="1200"/>
              <a:t> Skift i aggregert etterspørsel fører til prisstigning</a:t>
            </a:r>
          </a:p>
        </p:txBody>
      </p:sp>
      <p:pic>
        <p:nvPicPr>
          <p:cNvPr id="139267" name="Picture 3" descr="12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819150"/>
            <a:ext cx="5765800" cy="4762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005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12.3</a:t>
            </a:r>
            <a:r>
              <a:rPr lang="nb-NO" altLang="nb-NO" sz="1200"/>
              <a:t> Monetaristenes produktmarked</a:t>
            </a:r>
          </a:p>
        </p:txBody>
      </p:sp>
      <p:pic>
        <p:nvPicPr>
          <p:cNvPr id="140291" name="Picture 3" descr="12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838200"/>
            <a:ext cx="53848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414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1.5</a:t>
            </a:r>
            <a:r>
              <a:rPr lang="nb-NO" altLang="nb-NO" sz="1200"/>
              <a:t> Inne i makroøkonomien</a:t>
            </a:r>
          </a:p>
        </p:txBody>
      </p:sp>
      <p:pic>
        <p:nvPicPr>
          <p:cNvPr id="21507" name="Picture 3" descr="010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274638"/>
            <a:ext cx="5091113" cy="5530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171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Fra pressen 12.2</a:t>
            </a:r>
            <a:r>
              <a:rPr lang="nb-NO" altLang="nb-NO" sz="1200"/>
              <a:t> Pengemengde og inflasjon</a:t>
            </a:r>
          </a:p>
        </p:txBody>
      </p:sp>
      <p:pic>
        <p:nvPicPr>
          <p:cNvPr id="144387" name="Picture 3" descr="Fra pressen boks 1202_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692150"/>
            <a:ext cx="5907087" cy="504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100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12.4</a:t>
            </a:r>
            <a:r>
              <a:rPr lang="nb-NO" altLang="nb-NO" sz="1200"/>
              <a:t> Kostnadsinflasjon</a:t>
            </a:r>
          </a:p>
        </p:txBody>
      </p:sp>
      <p:pic>
        <p:nvPicPr>
          <p:cNvPr id="141315" name="Picture 3" descr="12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1035050"/>
            <a:ext cx="4635500" cy="4330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1846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12.5</a:t>
            </a:r>
            <a:r>
              <a:rPr lang="nb-NO" altLang="nb-NO" sz="1200"/>
              <a:t> Phillipskurven</a:t>
            </a:r>
          </a:p>
        </p:txBody>
      </p:sp>
      <p:pic>
        <p:nvPicPr>
          <p:cNvPr id="145411" name="Picture 3" descr="120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111250"/>
            <a:ext cx="66929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389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12.6</a:t>
            </a:r>
            <a:r>
              <a:rPr lang="nb-NO" altLang="nb-NO" sz="1200"/>
              <a:t> Phillipskurver for USA</a:t>
            </a:r>
          </a:p>
        </p:txBody>
      </p:sp>
      <p:pic>
        <p:nvPicPr>
          <p:cNvPr id="146435" name="Picture 3" descr="120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765175"/>
            <a:ext cx="7096125" cy="4824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600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12.7</a:t>
            </a:r>
            <a:r>
              <a:rPr lang="nb-NO" altLang="nb-NO" sz="1200"/>
              <a:t> Samtidig skift i AE-kurven og AT-kurven</a:t>
            </a:r>
          </a:p>
        </p:txBody>
      </p:sp>
      <p:pic>
        <p:nvPicPr>
          <p:cNvPr id="147459" name="Picture 3" descr="120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060450"/>
            <a:ext cx="5600700" cy="4279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262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12.8</a:t>
            </a:r>
            <a:r>
              <a:rPr lang="nb-NO" altLang="nb-NO" sz="1200"/>
              <a:t> Skift i Phillipskurven</a:t>
            </a:r>
          </a:p>
        </p:txBody>
      </p:sp>
      <p:pic>
        <p:nvPicPr>
          <p:cNvPr id="142339" name="Picture 3" descr="120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162050"/>
            <a:ext cx="6680200" cy="407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879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Fra pressen 12.4</a:t>
            </a:r>
            <a:r>
              <a:rPr lang="nb-NO" altLang="nb-NO" sz="1200"/>
              <a:t> Phillipskrøllene (forts.)</a:t>
            </a:r>
          </a:p>
        </p:txBody>
      </p:sp>
      <p:pic>
        <p:nvPicPr>
          <p:cNvPr id="148483" name="Picture 3" descr="Fra pressen boks 1204_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836613"/>
            <a:ext cx="6692900" cy="475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154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12.9</a:t>
            </a:r>
            <a:r>
              <a:rPr lang="nb-NO" altLang="nb-NO" sz="1200"/>
              <a:t> Deflasjon</a:t>
            </a:r>
          </a:p>
        </p:txBody>
      </p:sp>
      <p:pic>
        <p:nvPicPr>
          <p:cNvPr id="143363" name="Picture 3" descr="120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73250"/>
            <a:ext cx="7777162" cy="2654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648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1.6</a:t>
            </a:r>
            <a:r>
              <a:rPr lang="nb-NO" altLang="nb-NO" sz="1200"/>
              <a:t> Aggregert etterspørsel og aggregert tilbud</a:t>
            </a:r>
          </a:p>
        </p:txBody>
      </p:sp>
      <p:pic>
        <p:nvPicPr>
          <p:cNvPr id="22531" name="Picture 3" descr="010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231900"/>
            <a:ext cx="4686300" cy="393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1974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1.7</a:t>
            </a:r>
            <a:r>
              <a:rPr lang="nb-NO" altLang="nb-NO" sz="1200"/>
              <a:t> Arbeidsmarkedet</a:t>
            </a:r>
          </a:p>
        </p:txBody>
      </p:sp>
      <p:pic>
        <p:nvPicPr>
          <p:cNvPr id="23555" name="Picture 3" descr="010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1219200"/>
            <a:ext cx="48641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1957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1.8</a:t>
            </a:r>
            <a:r>
              <a:rPr lang="nb-NO" altLang="nb-NO" sz="1200"/>
              <a:t> Klassisk ledighet</a:t>
            </a:r>
          </a:p>
        </p:txBody>
      </p:sp>
      <p:pic>
        <p:nvPicPr>
          <p:cNvPr id="24579" name="Picture 3" descr="010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206500"/>
            <a:ext cx="5207000" cy="398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066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1.9</a:t>
            </a:r>
            <a:r>
              <a:rPr lang="nb-NO" altLang="nb-NO" sz="1200"/>
              <a:t> Kenyansk ledighet</a:t>
            </a:r>
          </a:p>
        </p:txBody>
      </p:sp>
      <p:pic>
        <p:nvPicPr>
          <p:cNvPr id="25603" name="Picture 3" descr="010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274638"/>
            <a:ext cx="3435350" cy="5530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1646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1.10</a:t>
            </a:r>
            <a:r>
              <a:rPr lang="nb-NO" altLang="nb-NO" sz="1200"/>
              <a:t> Veien frem</a:t>
            </a:r>
          </a:p>
        </p:txBody>
      </p:sp>
      <p:pic>
        <p:nvPicPr>
          <p:cNvPr id="26627" name="Picture 3" descr="011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274638"/>
            <a:ext cx="5211763" cy="5530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206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1.11  </a:t>
            </a:r>
            <a:r>
              <a:rPr lang="nb-NO" altLang="nb-NO" sz="1200"/>
              <a:t>Oppbyggingen av ISLM-modellen</a:t>
            </a:r>
          </a:p>
        </p:txBody>
      </p:sp>
      <p:pic>
        <p:nvPicPr>
          <p:cNvPr id="27651" name="Picture 3" descr="011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74638"/>
            <a:ext cx="3419475" cy="538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2367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3.1</a:t>
            </a:r>
            <a:r>
              <a:rPr lang="nb-NO" altLang="nb-NO" sz="1200"/>
              <a:t> Strøm og beholdning</a:t>
            </a:r>
          </a:p>
        </p:txBody>
      </p:sp>
      <p:pic>
        <p:nvPicPr>
          <p:cNvPr id="28675" name="Picture 3" descr="03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225550"/>
            <a:ext cx="5854700" cy="3949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00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7427912" cy="5095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47675" y="5891213"/>
            <a:ext cx="2422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0.1</a:t>
            </a:r>
            <a:r>
              <a:rPr lang="nb-NO" altLang="nb-NO" sz="1200"/>
              <a:t> Hvordan teorier utvikles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800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3.2</a:t>
            </a:r>
            <a:r>
              <a:rPr lang="nb-NO" altLang="nb-NO" sz="1200"/>
              <a:t> Bruttoproduksjon, bruttoprodukt og merverdi</a:t>
            </a:r>
          </a:p>
        </p:txBody>
      </p:sp>
      <p:pic>
        <p:nvPicPr>
          <p:cNvPr id="29699" name="Picture 3" descr="03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790700"/>
            <a:ext cx="6692900" cy="281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787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3.3</a:t>
            </a:r>
            <a:r>
              <a:rPr lang="nb-NO" altLang="nb-NO" sz="1200"/>
              <a:t> Vare- og tjenestetilgang og verdianvendelse</a:t>
            </a:r>
          </a:p>
        </p:txBody>
      </p:sp>
      <p:pic>
        <p:nvPicPr>
          <p:cNvPr id="30723" name="Picture 3" descr="03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850900"/>
            <a:ext cx="6667500" cy="469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TAB03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09663"/>
            <a:ext cx="78486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900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Til din informasjon 3.1</a:t>
            </a:r>
            <a:r>
              <a:rPr lang="nb-NO" altLang="nb-NO" sz="1200"/>
              <a:t> Inntektsfordeling og inntektsbruk</a:t>
            </a:r>
          </a:p>
        </p:txBody>
      </p:sp>
      <p:pic>
        <p:nvPicPr>
          <p:cNvPr id="164869" name="Picture 5" descr="TDI boks 0301_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692150"/>
            <a:ext cx="5838825" cy="504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TAB03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155700"/>
            <a:ext cx="7988300" cy="408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806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3.4</a:t>
            </a:r>
            <a:r>
              <a:rPr lang="nb-NO" altLang="nb-NO" sz="1200"/>
              <a:t> Økosirkmodellen </a:t>
            </a:r>
            <a:r>
              <a:rPr lang="nb-NO" altLang="nb-NO" sz="1200" i="1"/>
              <a:t>for en åpen økonomi med offentlig sektor.</a:t>
            </a:r>
            <a:endParaRPr lang="nb-NO" altLang="nb-NO" sz="1200"/>
          </a:p>
        </p:txBody>
      </p:sp>
      <p:pic>
        <p:nvPicPr>
          <p:cNvPr id="32771" name="Picture 3" descr="03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49275"/>
            <a:ext cx="8018463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117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4.1</a:t>
            </a:r>
            <a:r>
              <a:rPr lang="nb-NO" altLang="nb-NO" sz="1200"/>
              <a:t> Konsumfunksjonen</a:t>
            </a:r>
          </a:p>
        </p:txBody>
      </p:sp>
      <p:pic>
        <p:nvPicPr>
          <p:cNvPr id="33795" name="Picture 3" descr="04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168400"/>
            <a:ext cx="6108700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828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4.2</a:t>
            </a:r>
            <a:r>
              <a:rPr lang="nb-NO" altLang="nb-NO" sz="1200"/>
              <a:t> En konsumfunksjon for Norge</a:t>
            </a:r>
          </a:p>
        </p:txBody>
      </p:sp>
      <p:pic>
        <p:nvPicPr>
          <p:cNvPr id="39939" name="Picture 3" descr="04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620713"/>
            <a:ext cx="6592887" cy="5256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395288" y="5780088"/>
            <a:ext cx="8107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Til din informasjon 4.3</a:t>
            </a:r>
            <a:r>
              <a:rPr lang="nb-NO" altLang="nb-NO" sz="1200"/>
              <a:t> Noen andre konsumteorier: Figur 1 Konsumfunksjonen – på lang sikt (tidsrekkedata) og på kort</a:t>
            </a:r>
          </a:p>
          <a:p>
            <a:r>
              <a:rPr lang="nb-NO" altLang="nb-NO" sz="1200"/>
              <a:t>sikt (tverrsnittsdata)</a:t>
            </a:r>
          </a:p>
        </p:txBody>
      </p:sp>
      <p:pic>
        <p:nvPicPr>
          <p:cNvPr id="165893" name="Picture 5" descr="TDI boks 0403_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765175"/>
            <a:ext cx="6235700" cy="4824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323850" y="5780088"/>
            <a:ext cx="8405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Til din informasjon 4.3</a:t>
            </a:r>
            <a:r>
              <a:rPr lang="nb-NO" altLang="nb-NO" sz="1200"/>
              <a:t> Noen andre konsumteorier (forts.): Figur 2 Illustrasjon av jevnt konsum sammenlignet med inntekts-</a:t>
            </a:r>
          </a:p>
          <a:p>
            <a:r>
              <a:rPr lang="nb-NO" altLang="nb-NO" sz="1200"/>
              <a:t>vekst og inntektsfall</a:t>
            </a:r>
          </a:p>
        </p:txBody>
      </p:sp>
      <p:pic>
        <p:nvPicPr>
          <p:cNvPr id="166917" name="Picture 5" descr="TDI boks 0403_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742950"/>
            <a:ext cx="6235700" cy="4702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447675" y="5891213"/>
            <a:ext cx="3116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Til din informasjon 0.1</a:t>
            </a:r>
            <a:r>
              <a:rPr lang="nb-NO" altLang="nb-NO" sz="1200"/>
              <a:t> Den statistiske troika</a:t>
            </a:r>
          </a:p>
        </p:txBody>
      </p:sp>
      <p:pic>
        <p:nvPicPr>
          <p:cNvPr id="163845" name="Picture 5" descr="TDI boks 0001_TAB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2963"/>
            <a:ext cx="8229600" cy="2174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238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4.3</a:t>
            </a:r>
            <a:r>
              <a:rPr lang="nb-NO" altLang="nb-NO" sz="1200"/>
              <a:t> Den lineære investeringsfunksjonen</a:t>
            </a:r>
          </a:p>
        </p:txBody>
      </p:sp>
      <p:pic>
        <p:nvPicPr>
          <p:cNvPr id="40963" name="Picture 3" descr="04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1301750"/>
            <a:ext cx="4025900" cy="3797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1797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4.4</a:t>
            </a:r>
            <a:r>
              <a:rPr lang="nb-NO" altLang="nb-NO" sz="1200"/>
              <a:t> Lånemarkedet</a:t>
            </a:r>
          </a:p>
        </p:txBody>
      </p:sp>
      <p:pic>
        <p:nvPicPr>
          <p:cNvPr id="41987" name="Picture 3" descr="04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74800"/>
            <a:ext cx="5384800" cy="325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287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4.5</a:t>
            </a:r>
            <a:r>
              <a:rPr lang="nb-NO" altLang="nb-NO" sz="1200"/>
              <a:t> Etterspørselskurven for eksportvarer</a:t>
            </a:r>
          </a:p>
        </p:txBody>
      </p:sp>
      <p:pic>
        <p:nvPicPr>
          <p:cNvPr id="43011" name="Picture 3" descr="040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76250"/>
            <a:ext cx="3222625" cy="5329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057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4.6</a:t>
            </a:r>
            <a:r>
              <a:rPr lang="nb-NO" altLang="nb-NO" sz="1200"/>
              <a:t> Grafen til nettoeksportfunksjonen</a:t>
            </a:r>
          </a:p>
        </p:txBody>
      </p:sp>
      <p:pic>
        <p:nvPicPr>
          <p:cNvPr id="44035" name="Picture 3" descr="040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200150"/>
            <a:ext cx="6210300" cy="4000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422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5.1</a:t>
            </a:r>
            <a:r>
              <a:rPr lang="nb-NO" altLang="nb-NO" sz="1200"/>
              <a:t> Likevekt i produktmarkedet på kort sikt</a:t>
            </a:r>
          </a:p>
        </p:txBody>
      </p:sp>
      <p:pic>
        <p:nvPicPr>
          <p:cNvPr id="45059" name="Picture 3" descr="05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00150"/>
            <a:ext cx="5041900" cy="4000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73263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5.2</a:t>
            </a:r>
            <a:r>
              <a:rPr lang="nb-NO" altLang="nb-NO" sz="1200"/>
              <a:t> Den lineære konsumfunksjonen – sammenheng mellom konsum (C) og nettonasjonalprodukt (R)</a:t>
            </a:r>
          </a:p>
        </p:txBody>
      </p:sp>
      <p:pic>
        <p:nvPicPr>
          <p:cNvPr id="48131" name="Picture 3" descr="05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060450"/>
            <a:ext cx="5613400" cy="4279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75707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5.3</a:t>
            </a:r>
            <a:r>
              <a:rPr lang="nb-NO" altLang="nb-NO" sz="1200"/>
              <a:t> Den lineære konsumfunksjonen – kan ses på som en tilnærming til den egentlige konsumfunksjonen</a:t>
            </a:r>
          </a:p>
        </p:txBody>
      </p:sp>
      <p:pic>
        <p:nvPicPr>
          <p:cNvPr id="49155" name="Picture 3" descr="05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035050"/>
            <a:ext cx="5651500" cy="4330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1" name="Picture 5" descr="TAB05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97013"/>
            <a:ext cx="7777162" cy="3405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152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5.4</a:t>
            </a:r>
            <a:r>
              <a:rPr lang="nb-NO" altLang="nb-NO" sz="1200"/>
              <a:t> Multiplikatorforløpet</a:t>
            </a:r>
          </a:p>
        </p:txBody>
      </p:sp>
      <p:pic>
        <p:nvPicPr>
          <p:cNvPr id="50179" name="Picture 3" descr="05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5175"/>
            <a:ext cx="8229600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1816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5.5</a:t>
            </a:r>
            <a:r>
              <a:rPr lang="nb-NO" altLang="nb-NO" sz="1200"/>
              <a:t> Keyneskrysset</a:t>
            </a:r>
          </a:p>
        </p:txBody>
      </p:sp>
      <p:pic>
        <p:nvPicPr>
          <p:cNvPr id="51203" name="Picture 3" descr="050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876300"/>
            <a:ext cx="671830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0000 Kor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250950"/>
            <a:ext cx="668020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894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Matteboks 5.2</a:t>
            </a:r>
            <a:r>
              <a:rPr lang="nb-NO" altLang="nb-NO" sz="1200"/>
              <a:t> Skiftanalyse: Figur 1 Konsumfunksjonen</a:t>
            </a:r>
          </a:p>
        </p:txBody>
      </p:sp>
      <p:pic>
        <p:nvPicPr>
          <p:cNvPr id="150531" name="Picture 3" descr="Matteboks 0502_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797050"/>
            <a:ext cx="5524500" cy="280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811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Matteboks 5.2</a:t>
            </a:r>
            <a:r>
              <a:rPr lang="nb-NO" altLang="nb-NO" sz="1200"/>
              <a:t> Skiftanalyse (forts.): Figur 2  Skift i konsumfunksjonen</a:t>
            </a:r>
          </a:p>
        </p:txBody>
      </p:sp>
      <p:pic>
        <p:nvPicPr>
          <p:cNvPr id="153603" name="Picture 3" descr="Matteboks 0502_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390650"/>
            <a:ext cx="6375400" cy="3619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6086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Matteboks 5.2</a:t>
            </a:r>
            <a:r>
              <a:rPr lang="nb-NO" altLang="nb-NO" sz="1200"/>
              <a:t> Skiftanalyse (forts.): Figur 3 Skift i kurven versus bevegelse langs kurven</a:t>
            </a:r>
          </a:p>
        </p:txBody>
      </p:sp>
      <p:pic>
        <p:nvPicPr>
          <p:cNvPr id="154627" name="Picture 3" descr="Matteboks 0503_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263650"/>
            <a:ext cx="5003800" cy="3873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18049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5.6</a:t>
            </a:r>
            <a:r>
              <a:rPr lang="nb-NO" altLang="nb-NO" sz="1200"/>
              <a:t> Multiplikatoren</a:t>
            </a:r>
          </a:p>
        </p:txBody>
      </p:sp>
      <p:pic>
        <p:nvPicPr>
          <p:cNvPr id="52227" name="Picture 3" descr="050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825500"/>
            <a:ext cx="6718300" cy="474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489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5.7</a:t>
            </a:r>
            <a:r>
              <a:rPr lang="nb-NO" altLang="nb-NO" sz="1200"/>
              <a:t> Endring av likevekt på grunn av økt pris</a:t>
            </a:r>
          </a:p>
        </p:txBody>
      </p:sp>
      <p:pic>
        <p:nvPicPr>
          <p:cNvPr id="53251" name="Picture 3" descr="050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84300"/>
            <a:ext cx="5080000" cy="363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5192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6.1</a:t>
            </a:r>
            <a:r>
              <a:rPr lang="nb-NO" altLang="nb-NO" sz="1200"/>
              <a:t> Virkningen av kontraktiv finanspolitikk i en overopphetet økonomi</a:t>
            </a:r>
          </a:p>
        </p:txBody>
      </p:sp>
      <p:pic>
        <p:nvPicPr>
          <p:cNvPr id="54275" name="Picture 3" descr="06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812800"/>
            <a:ext cx="6235700" cy="477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717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7.1</a:t>
            </a:r>
            <a:r>
              <a:rPr lang="nb-NO" altLang="nb-NO" sz="1200"/>
              <a:t> Eksogent gitt pengemengde</a:t>
            </a:r>
          </a:p>
        </p:txBody>
      </p:sp>
      <p:pic>
        <p:nvPicPr>
          <p:cNvPr id="58371" name="Picture 3" descr="07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441450"/>
            <a:ext cx="5245100" cy="351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TAB07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050"/>
            <a:ext cx="8229600" cy="3060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54117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7.2</a:t>
            </a:r>
            <a:r>
              <a:rPr lang="nb-NO" altLang="nb-NO" sz="1200"/>
              <a:t> Etterspørselsfunksjonen for penger (likviditetspreferansefunksjonen)</a:t>
            </a:r>
          </a:p>
        </p:txBody>
      </p:sp>
      <p:pic>
        <p:nvPicPr>
          <p:cNvPr id="64515" name="Picture 3" descr="07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23900"/>
            <a:ext cx="67056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487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Til din informasjon 7.5 </a:t>
            </a:r>
            <a:r>
              <a:rPr lang="nb-NO" altLang="nb-NO" sz="1200"/>
              <a:t>Seignorage</a:t>
            </a:r>
          </a:p>
        </p:txBody>
      </p:sp>
      <p:pic>
        <p:nvPicPr>
          <p:cNvPr id="167941" name="Picture 5" descr="TDI boks 0705_TAB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632700" cy="4392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751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0.2</a:t>
            </a:r>
            <a:r>
              <a:rPr lang="nb-NO" altLang="nb-NO" sz="1200"/>
              <a:t> Anvendelse av den deriverte</a:t>
            </a:r>
          </a:p>
        </p:txBody>
      </p:sp>
      <p:pic>
        <p:nvPicPr>
          <p:cNvPr id="11267" name="Picture 3" descr="00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0138"/>
            <a:ext cx="8229600" cy="4200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978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7.3</a:t>
            </a:r>
            <a:r>
              <a:rPr lang="nb-NO" altLang="nb-NO" sz="1200"/>
              <a:t> Tilbud av og etterspørsel etter likvider (penger)</a:t>
            </a:r>
          </a:p>
        </p:txBody>
      </p:sp>
      <p:pic>
        <p:nvPicPr>
          <p:cNvPr id="65539" name="Picture 3" descr="07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647700"/>
            <a:ext cx="61087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902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7.4</a:t>
            </a:r>
            <a:r>
              <a:rPr lang="nb-NO" altLang="nb-NO" sz="1200"/>
              <a:t> Endringer i likevektsrenten ved endringer i nasjonalproduktet</a:t>
            </a:r>
          </a:p>
        </p:txBody>
      </p:sp>
      <p:pic>
        <p:nvPicPr>
          <p:cNvPr id="66563" name="Picture 3" descr="07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219200"/>
            <a:ext cx="54610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925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7.5</a:t>
            </a:r>
            <a:r>
              <a:rPr lang="nb-NO" altLang="nb-NO" sz="1200"/>
              <a:t> Virkning på rentenivået av skift i pengetilbudet</a:t>
            </a:r>
          </a:p>
        </p:txBody>
      </p:sp>
      <p:pic>
        <p:nvPicPr>
          <p:cNvPr id="67587" name="Picture 3" descr="070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162050"/>
            <a:ext cx="6032500" cy="407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440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7.6</a:t>
            </a:r>
            <a:r>
              <a:rPr lang="nb-NO" altLang="nb-NO" sz="1200"/>
              <a:t> Virkninger av økt pengemengde i klassikernes verden</a:t>
            </a:r>
          </a:p>
        </p:txBody>
      </p:sp>
      <p:pic>
        <p:nvPicPr>
          <p:cNvPr id="68611" name="Picture 3" descr="070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1187450"/>
            <a:ext cx="4940300" cy="402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7651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Til din informasjon 7.8</a:t>
            </a:r>
            <a:r>
              <a:rPr lang="nb-NO" altLang="nb-NO" sz="1200"/>
              <a:t> Norges Bank: Figur fra sentralbanksjef Svein Gjedrems foredrag i Gausdal, januar 1999 </a:t>
            </a:r>
          </a:p>
        </p:txBody>
      </p:sp>
      <p:pic>
        <p:nvPicPr>
          <p:cNvPr id="168965" name="Picture 5" descr="TDI boks 0709_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981075"/>
            <a:ext cx="673100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422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8.1</a:t>
            </a:r>
            <a:r>
              <a:rPr lang="nb-NO" altLang="nb-NO" sz="1200"/>
              <a:t> Likevekt i produktmarkedet på kort sikt</a:t>
            </a:r>
          </a:p>
        </p:txBody>
      </p:sp>
      <p:pic>
        <p:nvPicPr>
          <p:cNvPr id="69635" name="Picture 3" descr="08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143000"/>
            <a:ext cx="49530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1477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8.2</a:t>
            </a:r>
            <a:r>
              <a:rPr lang="nb-NO" altLang="nb-NO" sz="1200"/>
              <a:t> IS-kurven</a:t>
            </a:r>
          </a:p>
        </p:txBody>
      </p:sp>
      <p:pic>
        <p:nvPicPr>
          <p:cNvPr id="72707" name="Picture 3" descr="08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81100"/>
            <a:ext cx="59055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8201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8.3</a:t>
            </a:r>
            <a:r>
              <a:rPr lang="nb-NO" altLang="nb-NO" sz="1200"/>
              <a:t> Skift utover i IS-kurven som skyldes økt autonom etterspørsel, det vil si i G, C</a:t>
            </a:r>
            <a:r>
              <a:rPr lang="nb-NO" altLang="nb-NO" sz="1200" baseline="30000"/>
              <a:t>0</a:t>
            </a:r>
            <a:r>
              <a:rPr lang="nb-NO" altLang="nb-NO" sz="1200"/>
              <a:t> , I</a:t>
            </a:r>
            <a:r>
              <a:rPr lang="nb-NO" altLang="nb-NO" sz="1200" baseline="30000"/>
              <a:t>0</a:t>
            </a:r>
            <a:r>
              <a:rPr lang="nb-NO" altLang="nb-NO" sz="1200"/>
              <a:t> eller X</a:t>
            </a:r>
            <a:r>
              <a:rPr lang="nb-NO" altLang="nb-NO" sz="1200" baseline="30000"/>
              <a:t>0</a:t>
            </a:r>
            <a:r>
              <a:rPr lang="nb-NO" altLang="nb-NO" sz="1200"/>
              <a:t>  eller redusering i T</a:t>
            </a:r>
          </a:p>
        </p:txBody>
      </p:sp>
      <p:pic>
        <p:nvPicPr>
          <p:cNvPr id="73731" name="Picture 3" descr="08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625600"/>
            <a:ext cx="5511800" cy="314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7467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8.4</a:t>
            </a:r>
            <a:r>
              <a:rPr lang="nb-NO" altLang="nb-NO" sz="1200"/>
              <a:t> Skift i IS-kurven som skyldes endringer i inntektsuavhengig etterspørsel eller endring i nettoskatten</a:t>
            </a:r>
          </a:p>
        </p:txBody>
      </p:sp>
      <p:pic>
        <p:nvPicPr>
          <p:cNvPr id="74755" name="Picture 3" descr="08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2750"/>
            <a:ext cx="8229600" cy="3035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601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8.5</a:t>
            </a:r>
            <a:r>
              <a:rPr lang="nb-NO" altLang="nb-NO" sz="1200"/>
              <a:t> Konstruksjon av IS-kurven</a:t>
            </a:r>
          </a:p>
        </p:txBody>
      </p:sp>
      <p:pic>
        <p:nvPicPr>
          <p:cNvPr id="75779" name="Picture 3" descr="080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476250"/>
            <a:ext cx="3652837" cy="5113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997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0.3</a:t>
            </a:r>
            <a:r>
              <a:rPr lang="nb-NO" altLang="nb-NO" sz="1200"/>
              <a:t> Faktorer som påvirker etterspørselen etter biler</a:t>
            </a:r>
          </a:p>
        </p:txBody>
      </p:sp>
      <p:pic>
        <p:nvPicPr>
          <p:cNvPr id="12291" name="Picture 3" descr="00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701800"/>
            <a:ext cx="6731000" cy="299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15446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8.6</a:t>
            </a:r>
            <a:r>
              <a:rPr lang="nb-NO" altLang="nb-NO" sz="1200"/>
              <a:t> LM-kurven</a:t>
            </a:r>
          </a:p>
        </p:txBody>
      </p:sp>
      <p:pic>
        <p:nvPicPr>
          <p:cNvPr id="76803" name="Picture 3" descr="080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117600"/>
            <a:ext cx="5016500" cy="416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7539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8.7</a:t>
            </a:r>
            <a:r>
              <a:rPr lang="nb-NO" altLang="nb-NO" sz="1200"/>
              <a:t> Skift i LM-kurven som skyldes endring i pengetilbudet, (a) viser skift nedover, (b) viser skift oppover.</a:t>
            </a:r>
          </a:p>
        </p:txBody>
      </p:sp>
      <p:pic>
        <p:nvPicPr>
          <p:cNvPr id="77827" name="Picture 3" descr="080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422400"/>
            <a:ext cx="7912100" cy="355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533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8.9</a:t>
            </a:r>
            <a:r>
              <a:rPr lang="nb-NO" altLang="nb-NO" sz="1200"/>
              <a:t> Makroøkonomisk likevekt</a:t>
            </a:r>
          </a:p>
        </p:txBody>
      </p:sp>
      <p:pic>
        <p:nvPicPr>
          <p:cNvPr id="78851" name="Picture 3" descr="080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358900"/>
            <a:ext cx="5270500" cy="368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000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8.10</a:t>
            </a:r>
            <a:r>
              <a:rPr lang="nb-NO" altLang="nb-NO" sz="1200"/>
              <a:t> Indre balanse har vi når R=R</a:t>
            </a:r>
            <a:r>
              <a:rPr lang="nb-NO" altLang="nb-NO" sz="1200" baseline="30000"/>
              <a:t>pot</a:t>
            </a:r>
          </a:p>
        </p:txBody>
      </p:sp>
      <p:pic>
        <p:nvPicPr>
          <p:cNvPr id="79875" name="Picture 3" descr="081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746250"/>
            <a:ext cx="5257800" cy="290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6815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8.11</a:t>
            </a:r>
            <a:r>
              <a:rPr lang="nb-NO" altLang="nb-NO" sz="1200"/>
              <a:t> Keynesiansk arbeidsledighet og ekspansiv finanspolitikk</a:t>
            </a:r>
          </a:p>
        </p:txBody>
      </p:sp>
      <p:pic>
        <p:nvPicPr>
          <p:cNvPr id="80899" name="Picture 3" descr="081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5738"/>
            <a:ext cx="8229600" cy="3487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447675" y="5889625"/>
            <a:ext cx="3351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8.12</a:t>
            </a:r>
            <a:r>
              <a:rPr lang="nb-NO" altLang="nb-NO" sz="1200"/>
              <a:t> Balansert budsjettendring (</a:t>
            </a:r>
            <a:r>
              <a:rPr lang="nb-NO" altLang="nb-NO" sz="1200" i="1">
                <a:sym typeface="Symbol" panose="05050102010706020507" pitchFamily="18" charset="2"/>
              </a:rPr>
              <a:t></a:t>
            </a:r>
            <a:r>
              <a:rPr lang="nb-NO" altLang="nb-NO" sz="1200" i="1"/>
              <a:t>G = </a:t>
            </a:r>
            <a:r>
              <a:rPr lang="nb-NO" altLang="nb-NO" sz="1200" i="1">
                <a:sym typeface="Symbol" panose="05050102010706020507" pitchFamily="18" charset="2"/>
              </a:rPr>
              <a:t></a:t>
            </a:r>
            <a:r>
              <a:rPr lang="nb-NO" altLang="nb-NO" sz="1200" i="1"/>
              <a:t>T</a:t>
            </a:r>
            <a:r>
              <a:rPr lang="nb-NO" altLang="nb-NO" sz="1200"/>
              <a:t>)</a:t>
            </a:r>
          </a:p>
        </p:txBody>
      </p:sp>
      <p:pic>
        <p:nvPicPr>
          <p:cNvPr id="81923" name="Picture 3" descr="081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054100"/>
            <a:ext cx="6375400" cy="429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364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8.13</a:t>
            </a:r>
            <a:r>
              <a:rPr lang="nb-NO" altLang="nb-NO" sz="1200"/>
              <a:t> Økning i pengemengden skifter LM-kurven nedover</a:t>
            </a:r>
          </a:p>
        </p:txBody>
      </p:sp>
      <p:pic>
        <p:nvPicPr>
          <p:cNvPr id="82947" name="Picture 3" descr="081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977900"/>
            <a:ext cx="4826000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95288" y="5780088"/>
            <a:ext cx="840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8.14</a:t>
            </a:r>
            <a:r>
              <a:rPr lang="nb-NO" altLang="nb-NO" sz="1200"/>
              <a:t> To ekstreme LM-kurver. Den vannrette kurven oppstår når myndighetene holder en fast rente, og den loddrette </a:t>
            </a:r>
          </a:p>
          <a:p>
            <a:r>
              <a:rPr lang="nb-NO" altLang="nb-NO" sz="1200"/>
              <a:t>oppstår når myndighetene holder et gitt aktivitetsnivå </a:t>
            </a:r>
          </a:p>
        </p:txBody>
      </p:sp>
      <p:pic>
        <p:nvPicPr>
          <p:cNvPr id="83971" name="Picture 3" descr="081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838"/>
            <a:ext cx="8229600" cy="3919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70119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8.15</a:t>
            </a:r>
            <a:r>
              <a:rPr lang="nb-NO" altLang="nb-NO" sz="1200"/>
              <a:t> Ekspansiv finanspolitikk skifter IS utover, mens ekspansiv pengepolitikk skifter LM nedover</a:t>
            </a:r>
          </a:p>
        </p:txBody>
      </p:sp>
      <p:pic>
        <p:nvPicPr>
          <p:cNvPr id="84995" name="Picture 3" descr="081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333500"/>
            <a:ext cx="60071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6918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8.16</a:t>
            </a:r>
            <a:r>
              <a:rPr lang="nb-NO" altLang="nb-NO" sz="1200"/>
              <a:t> Likevekt i produkt- og pengemarkedet samtidig med underskudd på handelsbalansen (L</a:t>
            </a:r>
            <a:r>
              <a:rPr lang="nb-NO" altLang="nb-NO" sz="1200" baseline="-25000"/>
              <a:t>1</a:t>
            </a:r>
            <a:r>
              <a:rPr lang="nb-NO" altLang="nb-NO" sz="1200"/>
              <a:t>)</a:t>
            </a:r>
          </a:p>
        </p:txBody>
      </p:sp>
      <p:pic>
        <p:nvPicPr>
          <p:cNvPr id="86019" name="Picture 3" descr="081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49275"/>
            <a:ext cx="5257800" cy="511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3" name="Picture 5" descr="TAB01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7775575" cy="475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8124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8.17</a:t>
            </a:r>
            <a:r>
              <a:rPr lang="nb-NO" altLang="nb-NO" sz="1200"/>
              <a:t> Oversikt over de fire mulige situasjoner økonomien kan være i dersom vi verken har indre eller ytre balanse</a:t>
            </a:r>
          </a:p>
        </p:txBody>
      </p:sp>
      <p:pic>
        <p:nvPicPr>
          <p:cNvPr id="87043" name="Picture 3" descr="081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708150"/>
            <a:ext cx="6680200" cy="2984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010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8.18</a:t>
            </a:r>
            <a:r>
              <a:rPr lang="nb-NO" altLang="nb-NO" sz="1200"/>
              <a:t> Indre og ytre balanse og det politiske dilemma</a:t>
            </a:r>
          </a:p>
        </p:txBody>
      </p:sp>
      <p:pic>
        <p:nvPicPr>
          <p:cNvPr id="88067" name="Picture 3" descr="081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346200"/>
            <a:ext cx="4927600" cy="370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926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8.19</a:t>
            </a:r>
            <a:r>
              <a:rPr lang="nb-NO" altLang="nb-NO" sz="1200"/>
              <a:t> Det politiske dilemma med underskudd på handelsbalansen</a:t>
            </a:r>
          </a:p>
        </p:txBody>
      </p:sp>
      <p:pic>
        <p:nvPicPr>
          <p:cNvPr id="89091" name="Picture 3" descr="081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181100"/>
            <a:ext cx="52705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TAB09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879600"/>
            <a:ext cx="7988300" cy="264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457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9.1</a:t>
            </a:r>
            <a:r>
              <a:rPr lang="nb-NO" altLang="nb-NO" sz="1200"/>
              <a:t> Valutamarkedet for euro</a:t>
            </a:r>
          </a:p>
        </p:txBody>
      </p:sp>
      <p:pic>
        <p:nvPicPr>
          <p:cNvPr id="93187" name="Picture 3" descr="09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085850"/>
            <a:ext cx="6591300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144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9.2</a:t>
            </a:r>
            <a:r>
              <a:rPr lang="nb-NO" altLang="nb-NO" sz="1200"/>
              <a:t> Flytende valutakurs</a:t>
            </a:r>
          </a:p>
        </p:txBody>
      </p:sp>
      <p:pic>
        <p:nvPicPr>
          <p:cNvPr id="94211" name="Picture 3" descr="09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9225"/>
            <a:ext cx="8229600" cy="3560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18557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9.3</a:t>
            </a:r>
            <a:r>
              <a:rPr lang="nb-NO" altLang="nb-NO" sz="1200"/>
              <a:t> Dollarmarkedet</a:t>
            </a:r>
          </a:p>
        </p:txBody>
      </p:sp>
      <p:pic>
        <p:nvPicPr>
          <p:cNvPr id="95235" name="Picture 3" descr="09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819150"/>
            <a:ext cx="4902200" cy="4762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04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Til din informasjon 9.3</a:t>
            </a:r>
            <a:r>
              <a:rPr lang="nb-NO" altLang="nb-NO" sz="1200"/>
              <a:t> Norske valutakursregimer 1945-92</a:t>
            </a:r>
          </a:p>
        </p:txBody>
      </p:sp>
      <p:pic>
        <p:nvPicPr>
          <p:cNvPr id="96262" name="Picture 6" descr="TDI boks 0903_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41550"/>
            <a:ext cx="6286500" cy="191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2783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9.4</a:t>
            </a:r>
            <a:r>
              <a:rPr lang="nb-NO" altLang="nb-NO" sz="1200"/>
              <a:t> Betalingsbalansekurven ved perfekt kapitalmobilitet</a:t>
            </a:r>
          </a:p>
        </p:txBody>
      </p:sp>
      <p:pic>
        <p:nvPicPr>
          <p:cNvPr id="169987" name="Picture 3" descr="09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390650"/>
            <a:ext cx="6616700" cy="3619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422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Matteboks 9.1</a:t>
            </a:r>
            <a:r>
              <a:rPr lang="nb-NO" altLang="nb-NO" sz="1200"/>
              <a:t> Utledning av betalingsbalansefunksjonen (forts.)</a:t>
            </a:r>
          </a:p>
        </p:txBody>
      </p:sp>
      <p:pic>
        <p:nvPicPr>
          <p:cNvPr id="155651" name="Picture 3" descr="Matteboks 0901_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8768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667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1.1</a:t>
            </a:r>
            <a:r>
              <a:rPr lang="nb-NO" altLang="nb-NO" sz="1200"/>
              <a:t> Vekst i BNP 1970-97 (1985 er satt lik 100)</a:t>
            </a:r>
          </a:p>
        </p:txBody>
      </p:sp>
      <p:pic>
        <p:nvPicPr>
          <p:cNvPr id="13315" name="Picture 3" descr="01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187450"/>
            <a:ext cx="6756400" cy="402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516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9.5</a:t>
            </a:r>
            <a:r>
              <a:rPr lang="nb-NO" altLang="nb-NO" sz="1200"/>
              <a:t> Punkter utenfor BB-linjen</a:t>
            </a:r>
          </a:p>
        </p:txBody>
      </p:sp>
      <p:pic>
        <p:nvPicPr>
          <p:cNvPr id="98307" name="Picture 3" descr="090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022350"/>
            <a:ext cx="6642100" cy="435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5111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9.6</a:t>
            </a:r>
            <a:r>
              <a:rPr lang="nb-NO" altLang="nb-NO" sz="1200"/>
              <a:t> Betalingsbalansekurven med og uten devalueringsforventninger</a:t>
            </a:r>
          </a:p>
        </p:txBody>
      </p:sp>
      <p:pic>
        <p:nvPicPr>
          <p:cNvPr id="99331" name="Picture 3" descr="090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549400"/>
            <a:ext cx="6743700" cy="330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5837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10.1</a:t>
            </a:r>
            <a:r>
              <a:rPr lang="nb-NO" altLang="nb-NO" sz="1200"/>
              <a:t> ISLM-modellen med perfekt kapitalmobilitet. ISLM-likevekt og BB-likevekt</a:t>
            </a:r>
          </a:p>
        </p:txBody>
      </p:sp>
      <p:pic>
        <p:nvPicPr>
          <p:cNvPr id="103427" name="Picture 3" descr="10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831850"/>
            <a:ext cx="6070600" cy="4737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608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10.2</a:t>
            </a:r>
            <a:r>
              <a:rPr lang="nb-NO" altLang="nb-NO" sz="1200"/>
              <a:t> Makroøkonomisk likevekt med positiv betalingsbalanse</a:t>
            </a:r>
          </a:p>
        </p:txBody>
      </p:sp>
      <p:pic>
        <p:nvPicPr>
          <p:cNvPr id="104451" name="Picture 3" descr="10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092200"/>
            <a:ext cx="6642100" cy="421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471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Matteboks 10.2</a:t>
            </a:r>
            <a:r>
              <a:rPr lang="nb-NO" altLang="nb-NO" sz="1200"/>
              <a:t> Skiftanalyse i den utvidede ISLM</a:t>
            </a:r>
          </a:p>
        </p:txBody>
      </p:sp>
      <p:pic>
        <p:nvPicPr>
          <p:cNvPr id="158725" name="Picture 5" descr="Matteboks 1002_TAB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9013"/>
            <a:ext cx="7704137" cy="442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956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Matteboks 10.2</a:t>
            </a:r>
            <a:r>
              <a:rPr lang="nb-NO" altLang="nb-NO" sz="1200"/>
              <a:t> Skiftanalyse i den utvidede ISLM (forts.)</a:t>
            </a:r>
          </a:p>
        </p:txBody>
      </p:sp>
      <p:pic>
        <p:nvPicPr>
          <p:cNvPr id="159749" name="Picture 5" descr="Matteboks 1002_TAB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25563"/>
            <a:ext cx="7632700" cy="3748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981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10.3</a:t>
            </a:r>
            <a:r>
              <a:rPr lang="nb-NO" altLang="nb-NO" sz="1200"/>
              <a:t> Virkningen av en ekspansiv finanspolitikk ved fast valutakurs</a:t>
            </a:r>
          </a:p>
        </p:txBody>
      </p:sp>
      <p:pic>
        <p:nvPicPr>
          <p:cNvPr id="105475" name="Picture 3" descr="10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857250"/>
            <a:ext cx="6032500" cy="468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7863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10.4</a:t>
            </a:r>
            <a:r>
              <a:rPr lang="nb-NO" altLang="nb-NO" sz="1200"/>
              <a:t> Virkningen av ekspansiv pengepolitikk ved fast valutakurs</a:t>
            </a:r>
          </a:p>
        </p:txBody>
      </p:sp>
      <p:pic>
        <p:nvPicPr>
          <p:cNvPr id="107523" name="Picture 3" descr="10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857250"/>
            <a:ext cx="5981700" cy="468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760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10.5</a:t>
            </a:r>
            <a:r>
              <a:rPr lang="nb-NO" altLang="nb-NO" sz="1200"/>
              <a:t> Økt internasjonalt rentenivå</a:t>
            </a:r>
          </a:p>
        </p:txBody>
      </p:sp>
      <p:pic>
        <p:nvPicPr>
          <p:cNvPr id="108547" name="Picture 3" descr="100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009650"/>
            <a:ext cx="6667500" cy="4381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6396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10.6</a:t>
            </a:r>
            <a:r>
              <a:rPr lang="nb-NO" altLang="nb-NO" sz="1200"/>
              <a:t> Devaluering ved perfekt kapitalmobilitet og mulighet for devalueringsforventninger</a:t>
            </a:r>
          </a:p>
        </p:txBody>
      </p:sp>
      <p:pic>
        <p:nvPicPr>
          <p:cNvPr id="109571" name="Picture 3" descr="100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692150"/>
            <a:ext cx="6038850" cy="504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6286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1.2</a:t>
            </a:r>
            <a:r>
              <a:rPr lang="nb-NO" altLang="nb-NO" sz="1200"/>
              <a:t> Skjematisk fremstilling av sammenhengen mellom de forskjellige ledighetsbegrep</a:t>
            </a:r>
          </a:p>
        </p:txBody>
      </p:sp>
      <p:pic>
        <p:nvPicPr>
          <p:cNvPr id="18437" name="Picture 5" descr="01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3625"/>
            <a:ext cx="8229600" cy="4271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5056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10.7</a:t>
            </a:r>
            <a:r>
              <a:rPr lang="nb-NO" altLang="nb-NO" sz="1200"/>
              <a:t> Virkningen av ekspansiv finanspolitikk ved flytende valutakurs</a:t>
            </a:r>
          </a:p>
        </p:txBody>
      </p:sp>
      <p:pic>
        <p:nvPicPr>
          <p:cNvPr id="110595" name="Picture 3" descr="100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838200"/>
            <a:ext cx="59563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32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Til din informasjon 10.1</a:t>
            </a:r>
            <a:r>
              <a:rPr lang="nb-NO" altLang="nb-NO" sz="1200"/>
              <a:t> Europa og euro (forts.)</a:t>
            </a:r>
          </a:p>
        </p:txBody>
      </p:sp>
      <p:pic>
        <p:nvPicPr>
          <p:cNvPr id="171013" name="Picture 5" descr="TDI boks 1001_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593850"/>
            <a:ext cx="6642100" cy="321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395288" y="5734050"/>
            <a:ext cx="830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10.8</a:t>
            </a:r>
            <a:r>
              <a:rPr lang="nb-NO" altLang="nb-NO" sz="1200"/>
              <a:t> Virkningen av en ekspansiv pengepolitikk ved flytende valutakurs. En ekspansiv pengepolitikk fører altså raskt</a:t>
            </a:r>
          </a:p>
          <a:p>
            <a:r>
              <a:rPr lang="nb-NO" altLang="nb-NO" sz="1200"/>
              <a:t>til en depresiering når vi har flytende valutakurs, og er samtidig et effektivt virkemiddel i sysselsettingspolitikken.</a:t>
            </a:r>
          </a:p>
        </p:txBody>
      </p:sp>
      <p:pic>
        <p:nvPicPr>
          <p:cNvPr id="111619" name="Picture 3" descr="100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981075"/>
            <a:ext cx="603250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4364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Til din informasjon 11.1</a:t>
            </a:r>
            <a:r>
              <a:rPr lang="nb-NO" altLang="nb-NO" sz="1200"/>
              <a:t> Cobb-Douglas produktfunksjon (forts.)</a:t>
            </a:r>
          </a:p>
        </p:txBody>
      </p:sp>
      <p:pic>
        <p:nvPicPr>
          <p:cNvPr id="112646" name="Picture 6" descr="TDI boks 1101_TAB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4638"/>
            <a:ext cx="8002588" cy="331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352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11.1</a:t>
            </a:r>
            <a:r>
              <a:rPr lang="nb-NO" altLang="nb-NO" sz="1200"/>
              <a:t> Makroproduktfunksjonen på kort sikt</a:t>
            </a:r>
          </a:p>
        </p:txBody>
      </p:sp>
      <p:pic>
        <p:nvPicPr>
          <p:cNvPr id="172035" name="Picture 3" descr="11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504950"/>
            <a:ext cx="5435600" cy="3390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919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11.2</a:t>
            </a:r>
            <a:r>
              <a:rPr lang="nb-NO" altLang="nb-NO" sz="1200"/>
              <a:t> Lineær makroproduktfunksjon</a:t>
            </a:r>
          </a:p>
        </p:txBody>
      </p:sp>
      <p:pic>
        <p:nvPicPr>
          <p:cNvPr id="115715" name="Picture 3" descr="11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041400"/>
            <a:ext cx="5130800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76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11.3</a:t>
            </a:r>
            <a:r>
              <a:rPr lang="nb-NO" altLang="nb-NO" sz="1200"/>
              <a:t> Aggregert tilbud på kort sikt</a:t>
            </a:r>
          </a:p>
        </p:txBody>
      </p:sp>
      <p:pic>
        <p:nvPicPr>
          <p:cNvPr id="116739" name="Picture 3" descr="11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054100"/>
            <a:ext cx="5702300" cy="429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421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11.4</a:t>
            </a:r>
            <a:r>
              <a:rPr lang="nb-NO" altLang="nb-NO" sz="1200"/>
              <a:t> Forenklet aggregert tilbud på kort sikt</a:t>
            </a:r>
          </a:p>
        </p:txBody>
      </p:sp>
      <p:pic>
        <p:nvPicPr>
          <p:cNvPr id="117763" name="Picture 3" descr="11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181100"/>
            <a:ext cx="48895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3160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11.5</a:t>
            </a:r>
            <a:r>
              <a:rPr lang="nb-NO" altLang="nb-NO" sz="1200"/>
              <a:t> Skift i aggregert tilbud på kort sikt</a:t>
            </a:r>
          </a:p>
        </p:txBody>
      </p:sp>
      <p:pic>
        <p:nvPicPr>
          <p:cNvPr id="118787" name="Picture 3" descr="110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25550"/>
            <a:ext cx="5143500" cy="3949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447675" y="5891213"/>
            <a:ext cx="2979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200">
                <a:solidFill>
                  <a:srgbClr val="FF7C80"/>
                </a:solidFill>
              </a:rPr>
              <a:t>Figur 11.6</a:t>
            </a:r>
            <a:r>
              <a:rPr lang="nb-NO" altLang="nb-NO" sz="1200"/>
              <a:t> Aggregert tilbud i det lange løp</a:t>
            </a:r>
          </a:p>
        </p:txBody>
      </p:sp>
      <p:pic>
        <p:nvPicPr>
          <p:cNvPr id="119811" name="Picture 3" descr="110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200150"/>
            <a:ext cx="4584700" cy="4000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kro PP mal">
  <a:themeElements>
    <a:clrScheme name="Makro PP m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kro PP 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kro PP 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kro PP 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kro PP 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kro PP 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kro PP 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kro PP 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kro PP 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kro PP 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kro PP 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kro PP 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kro PP 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kro PP 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Makro PP mal-2</Template>
  <TotalTime>486</TotalTime>
  <Words>1026</Words>
  <Application>Microsoft Office PowerPoint</Application>
  <PresentationFormat>Skjermfremvisning (4:3)</PresentationFormat>
  <Paragraphs>126</Paragraphs>
  <Slides>127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127</vt:i4>
      </vt:variant>
    </vt:vector>
  </HeadingPairs>
  <TitlesOfParts>
    <vt:vector size="130" baseType="lpstr">
      <vt:lpstr>Arial</vt:lpstr>
      <vt:lpstr>Symbol</vt:lpstr>
      <vt:lpstr>Makro PP mal</vt:lpstr>
      <vt:lpstr>Makroøkonomi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Fagbokforlaget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Makroøkonomi</dc:title>
  <dc:creator>Roy Daniel</dc:creator>
  <cp:lastModifiedBy>Malgorzata Golinska</cp:lastModifiedBy>
  <cp:revision>22</cp:revision>
  <dcterms:created xsi:type="dcterms:W3CDTF">2004-02-09T12:27:42Z</dcterms:created>
  <dcterms:modified xsi:type="dcterms:W3CDTF">2016-04-05T08:03:35Z</dcterms:modified>
</cp:coreProperties>
</file>